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Roboto"/>
      <p:regular r:id="rId13"/>
      <p:bold r:id="rId14"/>
      <p:italic r:id="rId15"/>
      <p:boldItalic r:id="rId1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oboto-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italic.fntdata"/><Relationship Id="rId14" Type="http://schemas.openxmlformats.org/officeDocument/2006/relationships/font" Target="fonts/Roboto-bold.fntdata"/><Relationship Id="rId16"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gif>
</file>

<file path=ppt/media/image12.jpg>
</file>

<file path=ppt/media/image13.png>
</file>

<file path=ppt/media/image2.jp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Hi everyone, I am Sergei, and we are BlindVision, we help blind people in everyday life with the power of AI</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402e12ce81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402e12ce81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434343"/>
              </a:buClr>
              <a:buSzPts val="1800"/>
              <a:buFont typeface="Roboto"/>
              <a:buChar char="●"/>
            </a:pPr>
            <a:r>
              <a:rPr b="1" lang="ru" sz="1200">
                <a:solidFill>
                  <a:srgbClr val="4D5156"/>
                </a:solidFill>
                <a:highlight>
                  <a:srgbClr val="FFFFFF"/>
                </a:highlight>
              </a:rPr>
              <a:t>According to WHO</a:t>
            </a:r>
            <a:r>
              <a:rPr lang="ru" sz="1200">
                <a:solidFill>
                  <a:srgbClr val="4D5156"/>
                </a:solidFill>
                <a:highlight>
                  <a:srgbClr val="FFFFFF"/>
                </a:highlight>
              </a:rPr>
              <a:t>, </a:t>
            </a:r>
            <a:r>
              <a:rPr lang="ru" sz="1200">
                <a:solidFill>
                  <a:srgbClr val="4D5156"/>
                </a:solidFill>
                <a:highlight>
                  <a:srgbClr val="FFFFFF"/>
                </a:highlight>
              </a:rPr>
              <a:t>The prevalence of people that have visual impairment is </a:t>
            </a:r>
            <a:r>
              <a:rPr lang="ru" sz="1200">
                <a:solidFill>
                  <a:srgbClr val="040C28"/>
                </a:solidFill>
              </a:rPr>
              <a:t>3.5%</a:t>
            </a:r>
            <a:r>
              <a:rPr lang="ru" sz="1200">
                <a:solidFill>
                  <a:srgbClr val="4D5156"/>
                </a:solidFill>
                <a:highlight>
                  <a:srgbClr val="FFFFFF"/>
                </a:highlight>
              </a:rPr>
              <a:t>, of whom 0.5% are completely blind.</a:t>
            </a:r>
            <a:endParaRPr sz="1200">
              <a:solidFill>
                <a:srgbClr val="4D5156"/>
              </a:solidFill>
              <a:highlight>
                <a:srgbClr val="FFFFFF"/>
              </a:highlight>
            </a:endParaRPr>
          </a:p>
          <a:p>
            <a:pPr indent="-342900" lvl="0" marL="457200" rtl="0" algn="l">
              <a:lnSpc>
                <a:spcPct val="115000"/>
              </a:lnSpc>
              <a:spcBef>
                <a:spcPts val="0"/>
              </a:spcBef>
              <a:spcAft>
                <a:spcPts val="0"/>
              </a:spcAft>
              <a:buClr>
                <a:srgbClr val="434343"/>
              </a:buClr>
              <a:buSzPts val="1800"/>
              <a:buFont typeface="Roboto"/>
              <a:buChar char="●"/>
            </a:pPr>
            <a:r>
              <a:rPr lang="ru" sz="1200">
                <a:solidFill>
                  <a:srgbClr val="4D5156"/>
                </a:solidFill>
                <a:highlight>
                  <a:srgbClr val="FFFFFF"/>
                </a:highlight>
              </a:rPr>
              <a:t>It is hard for the blind and visually impaired people basically everywhere in the world. In Germany infrastructure is not always suitable for the blind, for example when you need to find a correct bus or route. </a:t>
            </a:r>
            <a:endParaRPr sz="1200">
              <a:solidFill>
                <a:srgbClr val="4D5156"/>
              </a:solidFill>
              <a:highlight>
                <a:srgbClr val="FFFFFF"/>
              </a:highlight>
            </a:endParaRPr>
          </a:p>
          <a:p>
            <a:pPr indent="-304800" lvl="0" marL="457200" rtl="0" algn="l">
              <a:lnSpc>
                <a:spcPct val="115000"/>
              </a:lnSpc>
              <a:spcBef>
                <a:spcPts val="0"/>
              </a:spcBef>
              <a:spcAft>
                <a:spcPts val="0"/>
              </a:spcAft>
              <a:buClr>
                <a:srgbClr val="4D5156"/>
              </a:buClr>
              <a:buSzPts val="1200"/>
              <a:buFont typeface="Roboto"/>
              <a:buChar char="●"/>
            </a:pPr>
            <a:r>
              <a:rPr lang="ru" sz="1200">
                <a:solidFill>
                  <a:srgbClr val="4D5156"/>
                </a:solidFill>
                <a:highlight>
                  <a:srgbClr val="FFFFFF"/>
                </a:highlight>
              </a:rPr>
              <a:t>An  example would be when one wants to buy groceries. What you need to do is to ask for help from the staff, or go to a shelf and scan every item until you find a match with what you need. </a:t>
            </a:r>
            <a:endParaRPr sz="1200">
              <a:solidFill>
                <a:srgbClr val="4D5156"/>
              </a:solidFill>
              <a:highlight>
                <a:srgbClr val="FFFFFF"/>
              </a:highlight>
            </a:endParaRPr>
          </a:p>
          <a:p>
            <a:pPr indent="0" lvl="0" marL="0" rtl="0" algn="l">
              <a:lnSpc>
                <a:spcPct val="115000"/>
              </a:lnSpc>
              <a:spcBef>
                <a:spcPts val="1200"/>
              </a:spcBef>
              <a:spcAft>
                <a:spcPts val="1200"/>
              </a:spcAft>
              <a:buNone/>
            </a:pPr>
            <a:r>
              <a:rPr lang="ru" sz="1200">
                <a:solidFill>
                  <a:srgbClr val="4D5156"/>
                </a:solidFill>
                <a:highlight>
                  <a:srgbClr val="FFFFFF"/>
                </a:highlight>
              </a:rPr>
              <a:t>This is when BlindVision comes in</a:t>
            </a:r>
            <a:endParaRPr sz="1200">
              <a:solidFill>
                <a:srgbClr val="4D5156"/>
              </a:solidFill>
              <a:highlight>
                <a:srgbClr val="FFFFFF"/>
              </a:highlight>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402e12ce81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402e12ce81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At BlindVision we developed a solution to help people who have trouble seeing to buy groceries.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Our product is a simple to use  AI-powered guidance system which clues the user by vibrations or sound towards a product on a shelf.</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On the left you can see the screenshot from the application, and the video demo will be on the next slide. </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The guidance system queries a user on the product he or she wants, and the Comp. vision system find this object on a shelf. Next the 3d camera mounted on a chest navigates a user’s hand toward the object through vibrational or sound signal.</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THe value proposition for the used would be that there is no need to scan all items for a particular brand or flavour, allows a user to be more </a:t>
            </a:r>
            <a:r>
              <a:rPr lang="ru"/>
              <a:t>independent</a:t>
            </a:r>
            <a:r>
              <a:rPr lang="ru"/>
              <a:t> in the groceries routines, and overall increase in the quality of life</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402e12ce81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402e12ce81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Medialab library for hand detection, yolo5 model for object detection, everything runs on opencv library in python. The 3d coordinates of the hand and an object are from the the Intel depth camera which allows to calculate the 3d distance and direction between and object and a hand. Everything runs on the local CPUs.</a:t>
            </a:r>
            <a:endParaRPr/>
          </a:p>
          <a:p>
            <a:pPr indent="0" lvl="0" marL="0" rtl="0" algn="l">
              <a:spcBef>
                <a:spcPts val="0"/>
              </a:spcBef>
              <a:spcAft>
                <a:spcPts val="0"/>
              </a:spcAft>
              <a:buNone/>
            </a:pPr>
            <a:r>
              <a:t/>
            </a:r>
            <a:endParaRPr/>
          </a:p>
          <a:p>
            <a:pPr indent="0" lvl="0" marL="0" rtl="0" algn="l">
              <a:spcBef>
                <a:spcPts val="0"/>
              </a:spcBef>
              <a:spcAft>
                <a:spcPts val="0"/>
              </a:spcAft>
              <a:buNone/>
            </a:pPr>
            <a:r>
              <a:rPr lang="ru"/>
              <a:t>Among the problems we faced were the first camera we tested had was not suitable for close operations within arm length. The frame rate is also not perfect because of the CPUs used in the local environment. We had  also problems with object detection and tried a few different models of different parameter sizes and selected the best.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402e12ce81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402e12ce81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ru"/>
              <a:t>The current solution is a part of a bigger system we had in mind.</a:t>
            </a:r>
            <a:endParaRPr/>
          </a:p>
          <a:p>
            <a:pPr indent="0" lvl="0" marL="0" rtl="0" algn="l">
              <a:spcBef>
                <a:spcPts val="0"/>
              </a:spcBef>
              <a:spcAft>
                <a:spcPts val="0"/>
              </a:spcAft>
              <a:buNone/>
            </a:pPr>
            <a:r>
              <a:rPr lang="ru"/>
              <a:t>This was first </a:t>
            </a:r>
            <a:r>
              <a:rPr lang="ru"/>
              <a:t>conceived</a:t>
            </a:r>
            <a:r>
              <a:rPr lang="ru"/>
              <a:t> as a part of a supermarket guidance system, which include the navigation through aisles, selects the shelves sections and finally helps to pick up objects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402e12ce81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2402e12ce81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402e12ce81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402e12ce8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0"/>
              </a:spcBef>
              <a:spcAft>
                <a:spcPts val="0"/>
              </a:spcAft>
              <a:buClr>
                <a:schemeClr val="lt1"/>
              </a:buClr>
              <a:buSzPts val="1400"/>
              <a:buChar char="○"/>
              <a:defRPr>
                <a:solidFill>
                  <a:schemeClr val="lt1"/>
                </a:solidFill>
              </a:defRPr>
            </a:lvl2pPr>
            <a:lvl3pPr indent="-317500" lvl="2" marL="1371600" algn="ctr">
              <a:spcBef>
                <a:spcPts val="0"/>
              </a:spcBef>
              <a:spcAft>
                <a:spcPts val="0"/>
              </a:spcAft>
              <a:buClr>
                <a:schemeClr val="lt1"/>
              </a:buClr>
              <a:buSzPts val="1400"/>
              <a:buChar char="■"/>
              <a:defRPr>
                <a:solidFill>
                  <a:schemeClr val="lt1"/>
                </a:solidFill>
              </a:defRPr>
            </a:lvl3pPr>
            <a:lvl4pPr indent="-317500" lvl="3" marL="1828800" algn="ctr">
              <a:spcBef>
                <a:spcPts val="0"/>
              </a:spcBef>
              <a:spcAft>
                <a:spcPts val="0"/>
              </a:spcAft>
              <a:buClr>
                <a:schemeClr val="lt1"/>
              </a:buClr>
              <a:buSzPts val="1400"/>
              <a:buChar char="●"/>
              <a:defRPr>
                <a:solidFill>
                  <a:schemeClr val="lt1"/>
                </a:solidFill>
              </a:defRPr>
            </a:lvl4pPr>
            <a:lvl5pPr indent="-317500" lvl="4" marL="2286000" algn="ctr">
              <a:spcBef>
                <a:spcPts val="0"/>
              </a:spcBef>
              <a:spcAft>
                <a:spcPts val="0"/>
              </a:spcAft>
              <a:buClr>
                <a:schemeClr val="lt1"/>
              </a:buClr>
              <a:buSzPts val="1400"/>
              <a:buChar char="○"/>
              <a:defRPr>
                <a:solidFill>
                  <a:schemeClr val="lt1"/>
                </a:solidFill>
              </a:defRPr>
            </a:lvl5pPr>
            <a:lvl6pPr indent="-317500" lvl="5" marL="2743200" algn="ctr">
              <a:spcBef>
                <a:spcPts val="0"/>
              </a:spcBef>
              <a:spcAft>
                <a:spcPts val="0"/>
              </a:spcAft>
              <a:buClr>
                <a:schemeClr val="lt1"/>
              </a:buClr>
              <a:buSzPts val="1400"/>
              <a:buChar char="■"/>
              <a:defRPr>
                <a:solidFill>
                  <a:schemeClr val="lt1"/>
                </a:solidFill>
              </a:defRPr>
            </a:lvl6pPr>
            <a:lvl7pPr indent="-317500" lvl="6" marL="3200400" algn="ctr">
              <a:spcBef>
                <a:spcPts val="0"/>
              </a:spcBef>
              <a:spcAft>
                <a:spcPts val="0"/>
              </a:spcAft>
              <a:buClr>
                <a:schemeClr val="lt1"/>
              </a:buClr>
              <a:buSzPts val="1400"/>
              <a:buChar char="●"/>
              <a:defRPr>
                <a:solidFill>
                  <a:schemeClr val="lt1"/>
                </a:solidFill>
              </a:defRPr>
            </a:lvl7pPr>
            <a:lvl8pPr indent="-317500" lvl="7" marL="3657600" algn="ctr">
              <a:spcBef>
                <a:spcPts val="0"/>
              </a:spcBef>
              <a:spcAft>
                <a:spcPts val="0"/>
              </a:spcAft>
              <a:buClr>
                <a:schemeClr val="lt1"/>
              </a:buClr>
              <a:buSzPts val="1400"/>
              <a:buChar char="○"/>
              <a:defRPr>
                <a:solidFill>
                  <a:schemeClr val="lt1"/>
                </a:solidFill>
              </a:defRPr>
            </a:lvl8pPr>
            <a:lvl9pPr indent="-317500" lvl="8" marL="4114800" algn="ctr">
              <a:spcBef>
                <a:spcPts val="0"/>
              </a:spcBef>
              <a:spcAft>
                <a:spcPts val="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ru"/>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0"/>
              </a:spcBef>
              <a:spcAft>
                <a:spcPts val="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ru"/>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1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2.jpg"/><Relationship Id="rId4" Type="http://schemas.openxmlformats.org/officeDocument/2006/relationships/image" Target="../media/image1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7.jpg"/><Relationship Id="rId6" Type="http://schemas.openxmlformats.org/officeDocument/2006/relationships/image" Target="../media/image8.jpg"/><Relationship Id="rId7"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ru"/>
              <a:t>BlindVision</a:t>
            </a:r>
            <a:endParaRPr/>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ru"/>
              <a:t>AI-powered system to help blind people in everyday life</a:t>
            </a:r>
            <a:endParaRPr/>
          </a:p>
        </p:txBody>
      </p:sp>
      <p:pic>
        <p:nvPicPr>
          <p:cNvPr id="87" name="Google Shape;87;p13"/>
          <p:cNvPicPr preferRelativeResize="0"/>
          <p:nvPr/>
        </p:nvPicPr>
        <p:blipFill>
          <a:blip r:embed="rId3">
            <a:alphaModFix/>
          </a:blip>
          <a:stretch>
            <a:fillRect/>
          </a:stretch>
        </p:blipFill>
        <p:spPr>
          <a:xfrm>
            <a:off x="5083700" y="52575"/>
            <a:ext cx="2725325" cy="27253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Helping visually-impaired is essential</a:t>
            </a:r>
            <a:endParaRPr/>
          </a:p>
        </p:txBody>
      </p:sp>
      <p:sp>
        <p:nvSpPr>
          <p:cNvPr id="93" name="Google Shape;93;p14"/>
          <p:cNvSpPr txBox="1"/>
          <p:nvPr>
            <p:ph idx="1" type="body"/>
          </p:nvPr>
        </p:nvSpPr>
        <p:spPr>
          <a:xfrm>
            <a:off x="3618300" y="1577750"/>
            <a:ext cx="2282400" cy="11577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ru">
                <a:solidFill>
                  <a:srgbClr val="4D5156"/>
                </a:solidFill>
                <a:highlight>
                  <a:srgbClr val="FFFFFF"/>
                </a:highlight>
                <a:latin typeface="Arial"/>
                <a:ea typeface="Arial"/>
                <a:cs typeface="Arial"/>
                <a:sym typeface="Arial"/>
              </a:rPr>
              <a:t>A</a:t>
            </a:r>
            <a:r>
              <a:rPr lang="ru">
                <a:solidFill>
                  <a:srgbClr val="4D5156"/>
                </a:solidFill>
                <a:highlight>
                  <a:srgbClr val="FFFFFF"/>
                </a:highlight>
                <a:latin typeface="Arial"/>
                <a:ea typeface="Arial"/>
                <a:cs typeface="Arial"/>
                <a:sym typeface="Arial"/>
              </a:rPr>
              <a:t>ccessibility is a problem everywhere</a:t>
            </a:r>
            <a:endParaRPr>
              <a:solidFill>
                <a:srgbClr val="4D5156"/>
              </a:solidFill>
              <a:highlight>
                <a:srgbClr val="FFFFFF"/>
              </a:highlight>
              <a:latin typeface="Arial"/>
              <a:ea typeface="Arial"/>
              <a:cs typeface="Arial"/>
              <a:sym typeface="Arial"/>
            </a:endParaRPr>
          </a:p>
        </p:txBody>
      </p:sp>
      <p:pic>
        <p:nvPicPr>
          <p:cNvPr id="94" name="Google Shape;94;p14"/>
          <p:cNvPicPr preferRelativeResize="0"/>
          <p:nvPr/>
        </p:nvPicPr>
        <p:blipFill>
          <a:blip r:embed="rId3">
            <a:alphaModFix/>
          </a:blip>
          <a:stretch>
            <a:fillRect/>
          </a:stretch>
        </p:blipFill>
        <p:spPr>
          <a:xfrm>
            <a:off x="1206525" y="3106575"/>
            <a:ext cx="935837" cy="935837"/>
          </a:xfrm>
          <a:prstGeom prst="rect">
            <a:avLst/>
          </a:prstGeom>
          <a:noFill/>
          <a:ln>
            <a:noFill/>
          </a:ln>
        </p:spPr>
      </p:pic>
      <p:pic>
        <p:nvPicPr>
          <p:cNvPr id="95" name="Google Shape;95;p14"/>
          <p:cNvPicPr preferRelativeResize="0"/>
          <p:nvPr/>
        </p:nvPicPr>
        <p:blipFill>
          <a:blip r:embed="rId4">
            <a:alphaModFix/>
          </a:blip>
          <a:stretch>
            <a:fillRect/>
          </a:stretch>
        </p:blipFill>
        <p:spPr>
          <a:xfrm>
            <a:off x="4116000" y="2926850"/>
            <a:ext cx="1055625" cy="1055625"/>
          </a:xfrm>
          <a:prstGeom prst="rect">
            <a:avLst/>
          </a:prstGeom>
          <a:noFill/>
          <a:ln>
            <a:noFill/>
          </a:ln>
        </p:spPr>
      </p:pic>
      <p:sp>
        <p:nvSpPr>
          <p:cNvPr id="96" name="Google Shape;96;p14"/>
          <p:cNvSpPr txBox="1"/>
          <p:nvPr/>
        </p:nvSpPr>
        <p:spPr>
          <a:xfrm>
            <a:off x="389175" y="1577750"/>
            <a:ext cx="2282400" cy="1349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ru" sz="1800">
                <a:solidFill>
                  <a:srgbClr val="4D5156"/>
                </a:solidFill>
                <a:highlight>
                  <a:srgbClr val="FFFFFF"/>
                </a:highlight>
              </a:rPr>
              <a:t>A</a:t>
            </a:r>
            <a:r>
              <a:rPr lang="ru" sz="1800">
                <a:solidFill>
                  <a:srgbClr val="4D5156"/>
                </a:solidFill>
                <a:highlight>
                  <a:srgbClr val="FFFFFF"/>
                </a:highlight>
              </a:rPr>
              <a:t>round 3.5% of people have visual impairment, out of which 0.5% are blind.</a:t>
            </a:r>
            <a:endParaRPr sz="1800"/>
          </a:p>
        </p:txBody>
      </p:sp>
      <p:sp>
        <p:nvSpPr>
          <p:cNvPr id="97" name="Google Shape;97;p14"/>
          <p:cNvSpPr txBox="1"/>
          <p:nvPr>
            <p:ph idx="1" type="body"/>
          </p:nvPr>
        </p:nvSpPr>
        <p:spPr>
          <a:xfrm>
            <a:off x="6498188" y="1577750"/>
            <a:ext cx="2044500" cy="1157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ru">
                <a:solidFill>
                  <a:srgbClr val="4D5156"/>
                </a:solidFill>
                <a:highlight>
                  <a:srgbClr val="FFFFFF"/>
                </a:highlight>
                <a:latin typeface="Arial"/>
                <a:ea typeface="Arial"/>
                <a:cs typeface="Arial"/>
                <a:sym typeface="Arial"/>
              </a:rPr>
              <a:t>Example:</a:t>
            </a:r>
            <a:endParaRPr>
              <a:solidFill>
                <a:srgbClr val="4D5156"/>
              </a:solidFill>
              <a:highlight>
                <a:srgbClr val="FFFFFF"/>
              </a:highlight>
              <a:latin typeface="Arial"/>
              <a:ea typeface="Arial"/>
              <a:cs typeface="Arial"/>
              <a:sym typeface="Arial"/>
            </a:endParaRPr>
          </a:p>
          <a:p>
            <a:pPr indent="0" lvl="0" marL="0" rtl="0" algn="ctr">
              <a:spcBef>
                <a:spcPts val="1200"/>
              </a:spcBef>
              <a:spcAft>
                <a:spcPts val="1200"/>
              </a:spcAft>
              <a:buNone/>
            </a:pPr>
            <a:r>
              <a:rPr lang="ru">
                <a:solidFill>
                  <a:srgbClr val="4D5156"/>
                </a:solidFill>
                <a:highlight>
                  <a:srgbClr val="FFFFFF"/>
                </a:highlight>
                <a:latin typeface="Arial"/>
                <a:ea typeface="Arial"/>
                <a:cs typeface="Arial"/>
                <a:sym typeface="Arial"/>
              </a:rPr>
              <a:t>buying groceries</a:t>
            </a:r>
            <a:endParaRPr>
              <a:solidFill>
                <a:srgbClr val="4D5156"/>
              </a:solidFill>
              <a:highlight>
                <a:srgbClr val="FFFFFF"/>
              </a:highlight>
              <a:latin typeface="Arial"/>
              <a:ea typeface="Arial"/>
              <a:cs typeface="Arial"/>
              <a:sym typeface="Arial"/>
            </a:endParaRPr>
          </a:p>
        </p:txBody>
      </p:sp>
      <p:pic>
        <p:nvPicPr>
          <p:cNvPr id="98" name="Google Shape;98;p14"/>
          <p:cNvPicPr preferRelativeResize="0"/>
          <p:nvPr/>
        </p:nvPicPr>
        <p:blipFill>
          <a:blip r:embed="rId5">
            <a:alphaModFix/>
          </a:blip>
          <a:stretch>
            <a:fillRect/>
          </a:stretch>
        </p:blipFill>
        <p:spPr>
          <a:xfrm>
            <a:off x="6847437" y="2693300"/>
            <a:ext cx="1410223" cy="13491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5"/>
          <p:cNvSpPr txBox="1"/>
          <p:nvPr>
            <p:ph type="title"/>
          </p:nvPr>
        </p:nvSpPr>
        <p:spPr>
          <a:xfrm>
            <a:off x="311700" y="2312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The solution</a:t>
            </a:r>
            <a:endParaRPr/>
          </a:p>
        </p:txBody>
      </p:sp>
      <p:sp>
        <p:nvSpPr>
          <p:cNvPr id="104" name="Google Shape;104;p15"/>
          <p:cNvSpPr txBox="1"/>
          <p:nvPr>
            <p:ph idx="1" type="body"/>
          </p:nvPr>
        </p:nvSpPr>
        <p:spPr>
          <a:xfrm>
            <a:off x="311700" y="1017800"/>
            <a:ext cx="2433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ru"/>
              <a:t>Our product</a:t>
            </a:r>
            <a:endParaRPr b="1"/>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
        <p:nvSpPr>
          <p:cNvPr id="105" name="Google Shape;105;p15"/>
          <p:cNvSpPr txBox="1"/>
          <p:nvPr>
            <p:ph idx="1" type="body"/>
          </p:nvPr>
        </p:nvSpPr>
        <p:spPr>
          <a:xfrm>
            <a:off x="2745300" y="1119325"/>
            <a:ext cx="3538500" cy="23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Guidance system</a:t>
            </a:r>
            <a:endParaRPr b="1"/>
          </a:p>
          <a:p>
            <a:pPr indent="-342900" lvl="0" marL="457200" rtl="0" algn="l">
              <a:spcBef>
                <a:spcPts val="1200"/>
              </a:spcBef>
              <a:spcAft>
                <a:spcPts val="0"/>
              </a:spcAft>
              <a:buSzPts val="1800"/>
              <a:buChar char="●"/>
            </a:pPr>
            <a:r>
              <a:rPr lang="ru"/>
              <a:t>Query an item</a:t>
            </a:r>
            <a:endParaRPr/>
          </a:p>
          <a:p>
            <a:pPr indent="-342900" lvl="0" marL="457200" rtl="0" algn="l">
              <a:spcBef>
                <a:spcPts val="0"/>
              </a:spcBef>
              <a:spcAft>
                <a:spcPts val="0"/>
              </a:spcAft>
              <a:buSzPts val="1800"/>
              <a:buChar char="●"/>
            </a:pPr>
            <a:r>
              <a:rPr lang="ru"/>
              <a:t>CV identifies objects</a:t>
            </a:r>
            <a:endParaRPr/>
          </a:p>
          <a:p>
            <a:pPr indent="-342900" lvl="0" marL="457200" rtl="0" algn="l">
              <a:spcBef>
                <a:spcPts val="0"/>
              </a:spcBef>
              <a:spcAft>
                <a:spcPts val="0"/>
              </a:spcAft>
              <a:buSzPts val="1800"/>
              <a:buChar char="●"/>
            </a:pPr>
            <a:r>
              <a:rPr lang="ru"/>
              <a:t>3D camera navigates a user</a:t>
            </a:r>
            <a:endParaRPr/>
          </a:p>
          <a:p>
            <a:pPr indent="-342900" lvl="0" marL="457200" rtl="0" algn="l">
              <a:spcBef>
                <a:spcPts val="0"/>
              </a:spcBef>
              <a:spcAft>
                <a:spcPts val="0"/>
              </a:spcAft>
              <a:buSzPts val="1800"/>
              <a:buChar char="●"/>
            </a:pPr>
            <a:r>
              <a:rPr lang="ru"/>
              <a:t>Vibrations or sounds as a feedback</a:t>
            </a:r>
            <a:endParaRPr/>
          </a:p>
        </p:txBody>
      </p:sp>
      <p:sp>
        <p:nvSpPr>
          <p:cNvPr id="106" name="Google Shape;106;p15"/>
          <p:cNvSpPr txBox="1"/>
          <p:nvPr>
            <p:ph idx="1" type="body"/>
          </p:nvPr>
        </p:nvSpPr>
        <p:spPr>
          <a:xfrm>
            <a:off x="6330450" y="1119325"/>
            <a:ext cx="2664600" cy="333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ru"/>
              <a:t>Value proposition</a:t>
            </a:r>
            <a:endParaRPr/>
          </a:p>
          <a:p>
            <a:pPr indent="-342900" lvl="0" marL="457200" rtl="0" algn="l">
              <a:spcBef>
                <a:spcPts val="1200"/>
              </a:spcBef>
              <a:spcAft>
                <a:spcPts val="0"/>
              </a:spcAft>
              <a:buSzPts val="1800"/>
              <a:buChar char="●"/>
            </a:pPr>
            <a:r>
              <a:rPr lang="ru"/>
              <a:t>No need to scan all items</a:t>
            </a:r>
            <a:endParaRPr/>
          </a:p>
          <a:p>
            <a:pPr indent="-342900" lvl="0" marL="457200" rtl="0" algn="l">
              <a:spcBef>
                <a:spcPts val="0"/>
              </a:spcBef>
              <a:spcAft>
                <a:spcPts val="0"/>
              </a:spcAft>
              <a:buSzPts val="1800"/>
              <a:buChar char="●"/>
            </a:pPr>
            <a:r>
              <a:rPr lang="ru"/>
              <a:t>More independent</a:t>
            </a:r>
            <a:endParaRPr/>
          </a:p>
          <a:p>
            <a:pPr indent="0" lvl="0" marL="0" rtl="0" algn="ctr">
              <a:spcBef>
                <a:spcPts val="1200"/>
              </a:spcBef>
              <a:spcAft>
                <a:spcPts val="0"/>
              </a:spcAft>
              <a:buNone/>
            </a:pPr>
            <a:r>
              <a:rPr b="1" lang="ru"/>
              <a:t>Increased quality of life</a:t>
            </a:r>
            <a:endParaRPr b="1"/>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pic>
        <p:nvPicPr>
          <p:cNvPr id="107" name="Google Shape;107;p15"/>
          <p:cNvPicPr preferRelativeResize="0"/>
          <p:nvPr/>
        </p:nvPicPr>
        <p:blipFill>
          <a:blip r:embed="rId3">
            <a:alphaModFix/>
          </a:blip>
          <a:stretch>
            <a:fillRect/>
          </a:stretch>
        </p:blipFill>
        <p:spPr>
          <a:xfrm>
            <a:off x="3650250" y="3421225"/>
            <a:ext cx="1265600" cy="1265600"/>
          </a:xfrm>
          <a:prstGeom prst="rect">
            <a:avLst/>
          </a:prstGeom>
          <a:noFill/>
          <a:ln>
            <a:noFill/>
          </a:ln>
        </p:spPr>
      </p:pic>
      <p:pic>
        <p:nvPicPr>
          <p:cNvPr id="108" name="Google Shape;108;p15"/>
          <p:cNvPicPr preferRelativeResize="0"/>
          <p:nvPr/>
        </p:nvPicPr>
        <p:blipFill>
          <a:blip r:embed="rId4">
            <a:alphaModFix/>
          </a:blip>
          <a:stretch>
            <a:fillRect/>
          </a:stretch>
        </p:blipFill>
        <p:spPr>
          <a:xfrm>
            <a:off x="7344150" y="3095400"/>
            <a:ext cx="804349" cy="804349"/>
          </a:xfrm>
          <a:prstGeom prst="rect">
            <a:avLst/>
          </a:prstGeom>
          <a:noFill/>
          <a:ln>
            <a:noFill/>
          </a:ln>
        </p:spPr>
      </p:pic>
      <p:pic>
        <p:nvPicPr>
          <p:cNvPr id="109" name="Google Shape;109;p15"/>
          <p:cNvPicPr preferRelativeResize="0"/>
          <p:nvPr/>
        </p:nvPicPr>
        <p:blipFill rotWithShape="1">
          <a:blip r:embed="rId5">
            <a:alphaModFix/>
          </a:blip>
          <a:srcRect b="0" l="9591" r="28327" t="0"/>
          <a:stretch/>
        </p:blipFill>
        <p:spPr>
          <a:xfrm>
            <a:off x="194800" y="1657400"/>
            <a:ext cx="2349026" cy="22628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Video demo</a:t>
            </a:r>
            <a:endParaRPr/>
          </a:p>
        </p:txBody>
      </p:sp>
      <p:pic>
        <p:nvPicPr>
          <p:cNvPr id="115" name="Google Shape;115;p16"/>
          <p:cNvPicPr preferRelativeResize="0"/>
          <p:nvPr/>
        </p:nvPicPr>
        <p:blipFill rotWithShape="1">
          <a:blip r:embed="rId3">
            <a:alphaModFix/>
          </a:blip>
          <a:srcRect b="22416" l="25392" r="25597" t="18250"/>
          <a:stretch/>
        </p:blipFill>
        <p:spPr>
          <a:xfrm>
            <a:off x="5652850" y="729100"/>
            <a:ext cx="3375725" cy="3065124"/>
          </a:xfrm>
          <a:prstGeom prst="rect">
            <a:avLst/>
          </a:prstGeom>
          <a:noFill/>
          <a:ln>
            <a:noFill/>
          </a:ln>
        </p:spPr>
      </p:pic>
      <p:pic>
        <p:nvPicPr>
          <p:cNvPr id="116" name="Google Shape;116;p16"/>
          <p:cNvPicPr preferRelativeResize="0"/>
          <p:nvPr/>
        </p:nvPicPr>
        <p:blipFill>
          <a:blip r:embed="rId4">
            <a:alphaModFix/>
          </a:blip>
          <a:stretch>
            <a:fillRect/>
          </a:stretch>
        </p:blipFill>
        <p:spPr>
          <a:xfrm>
            <a:off x="95100" y="1170200"/>
            <a:ext cx="5348051" cy="335144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17"/>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Future work</a:t>
            </a:r>
            <a:endParaRPr/>
          </a:p>
        </p:txBody>
      </p:sp>
      <p:sp>
        <p:nvSpPr>
          <p:cNvPr id="122" name="Google Shape;122;p17"/>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ru"/>
              <a:t>The current solution is a part of a bigger system</a:t>
            </a:r>
            <a:endParaRPr/>
          </a:p>
          <a:p>
            <a:pPr indent="0" lvl="0" marL="457200" rtl="0" algn="l">
              <a:spcBef>
                <a:spcPts val="1200"/>
              </a:spcBef>
              <a:spcAft>
                <a:spcPts val="0"/>
              </a:spcAft>
              <a:buNone/>
            </a:pPr>
            <a:r>
              <a:rPr b="1" lang="ru"/>
              <a:t>Full guidance system for a supermarket</a:t>
            </a:r>
            <a:endParaRPr b="1"/>
          </a:p>
          <a:p>
            <a:pPr indent="-342900" lvl="0" marL="914400" rtl="0" algn="l">
              <a:spcBef>
                <a:spcPts val="1200"/>
              </a:spcBef>
              <a:spcAft>
                <a:spcPts val="0"/>
              </a:spcAft>
              <a:buSzPts val="1800"/>
              <a:buChar char="●"/>
            </a:pPr>
            <a:r>
              <a:rPr lang="ru"/>
              <a:t>navigate through the </a:t>
            </a:r>
            <a:r>
              <a:rPr lang="ru"/>
              <a:t>aisles</a:t>
            </a:r>
            <a:r>
              <a:rPr lang="ru"/>
              <a:t> </a:t>
            </a:r>
            <a:endParaRPr/>
          </a:p>
          <a:p>
            <a:pPr indent="-342900" lvl="0" marL="914400" rtl="0" algn="l">
              <a:spcBef>
                <a:spcPts val="0"/>
              </a:spcBef>
              <a:spcAft>
                <a:spcPts val="0"/>
              </a:spcAft>
              <a:buSzPts val="1800"/>
              <a:buChar char="●"/>
            </a:pPr>
            <a:r>
              <a:rPr lang="ru"/>
              <a:t>Select the appropriate section of shelves</a:t>
            </a:r>
            <a:endParaRPr/>
          </a:p>
          <a:p>
            <a:pPr indent="-342900" lvl="0" marL="914400" rtl="0" algn="l">
              <a:spcBef>
                <a:spcPts val="0"/>
              </a:spcBef>
              <a:spcAft>
                <a:spcPts val="0"/>
              </a:spcAft>
              <a:buSzPts val="1800"/>
              <a:buChar char="●"/>
            </a:pPr>
            <a:r>
              <a:rPr lang="ru"/>
              <a:t>Select items in a shelf &lt;-</a:t>
            </a:r>
            <a:r>
              <a:rPr b="1" lang="ru"/>
              <a:t> this hackaton</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Our team</a:t>
            </a:r>
            <a:endParaRPr/>
          </a:p>
        </p:txBody>
      </p:sp>
      <p:pic>
        <p:nvPicPr>
          <p:cNvPr id="128" name="Google Shape;128;p18"/>
          <p:cNvPicPr preferRelativeResize="0"/>
          <p:nvPr/>
        </p:nvPicPr>
        <p:blipFill>
          <a:blip r:embed="rId3">
            <a:alphaModFix/>
          </a:blip>
          <a:stretch>
            <a:fillRect/>
          </a:stretch>
        </p:blipFill>
        <p:spPr>
          <a:xfrm>
            <a:off x="1017700" y="1124750"/>
            <a:ext cx="1358074" cy="1358076"/>
          </a:xfrm>
          <a:prstGeom prst="rect">
            <a:avLst/>
          </a:prstGeom>
          <a:noFill/>
          <a:ln>
            <a:noFill/>
          </a:ln>
        </p:spPr>
      </p:pic>
      <p:pic>
        <p:nvPicPr>
          <p:cNvPr id="129" name="Google Shape;129;p18"/>
          <p:cNvPicPr preferRelativeResize="0"/>
          <p:nvPr/>
        </p:nvPicPr>
        <p:blipFill rotWithShape="1">
          <a:blip r:embed="rId4">
            <a:alphaModFix/>
          </a:blip>
          <a:srcRect b="23161" l="6672" r="6672" t="8555"/>
          <a:stretch/>
        </p:blipFill>
        <p:spPr>
          <a:xfrm>
            <a:off x="5012171" y="3046887"/>
            <a:ext cx="1218480" cy="1280301"/>
          </a:xfrm>
          <a:prstGeom prst="rect">
            <a:avLst/>
          </a:prstGeom>
          <a:noFill/>
          <a:ln>
            <a:noFill/>
          </a:ln>
        </p:spPr>
      </p:pic>
      <p:pic>
        <p:nvPicPr>
          <p:cNvPr id="130" name="Google Shape;130;p18"/>
          <p:cNvPicPr preferRelativeResize="0"/>
          <p:nvPr/>
        </p:nvPicPr>
        <p:blipFill rotWithShape="1">
          <a:blip r:embed="rId5">
            <a:alphaModFix/>
          </a:blip>
          <a:srcRect b="24013" l="12331" r="17723" t="24019"/>
          <a:stretch/>
        </p:blipFill>
        <p:spPr>
          <a:xfrm>
            <a:off x="6344750" y="1202537"/>
            <a:ext cx="1292474" cy="1280288"/>
          </a:xfrm>
          <a:prstGeom prst="rect">
            <a:avLst/>
          </a:prstGeom>
          <a:noFill/>
          <a:ln>
            <a:noFill/>
          </a:ln>
        </p:spPr>
      </p:pic>
      <p:pic>
        <p:nvPicPr>
          <p:cNvPr id="131" name="Google Shape;131;p18"/>
          <p:cNvPicPr preferRelativeResize="0"/>
          <p:nvPr/>
        </p:nvPicPr>
        <p:blipFill rotWithShape="1">
          <a:blip r:embed="rId6">
            <a:alphaModFix/>
          </a:blip>
          <a:srcRect b="41646" l="19812" r="20332" t="0"/>
          <a:stretch/>
        </p:blipFill>
        <p:spPr>
          <a:xfrm>
            <a:off x="3547950" y="1180675"/>
            <a:ext cx="1358076" cy="1324000"/>
          </a:xfrm>
          <a:prstGeom prst="rect">
            <a:avLst/>
          </a:prstGeom>
          <a:noFill/>
          <a:ln>
            <a:noFill/>
          </a:ln>
        </p:spPr>
      </p:pic>
      <p:pic>
        <p:nvPicPr>
          <p:cNvPr id="132" name="Google Shape;132;p18"/>
          <p:cNvPicPr preferRelativeResize="0"/>
          <p:nvPr/>
        </p:nvPicPr>
        <p:blipFill rotWithShape="1">
          <a:blip r:embed="rId7">
            <a:alphaModFix/>
          </a:blip>
          <a:srcRect b="27562" l="10727" r="16887" t="20324"/>
          <a:stretch/>
        </p:blipFill>
        <p:spPr>
          <a:xfrm>
            <a:off x="2190898" y="3066623"/>
            <a:ext cx="1292474" cy="1240816"/>
          </a:xfrm>
          <a:prstGeom prst="rect">
            <a:avLst/>
          </a:prstGeom>
          <a:noFill/>
          <a:ln>
            <a:noFill/>
          </a:ln>
        </p:spPr>
      </p:pic>
      <p:sp>
        <p:nvSpPr>
          <p:cNvPr id="133" name="Google Shape;133;p18"/>
          <p:cNvSpPr txBox="1"/>
          <p:nvPr/>
        </p:nvSpPr>
        <p:spPr>
          <a:xfrm>
            <a:off x="1017700" y="2564750"/>
            <a:ext cx="13581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Roboto"/>
                <a:ea typeface="Roboto"/>
                <a:cs typeface="Roboto"/>
                <a:sym typeface="Roboto"/>
              </a:rPr>
              <a:t>Sergei Bykov</a:t>
            </a:r>
            <a:endParaRPr b="1">
              <a:latin typeface="Roboto"/>
              <a:ea typeface="Roboto"/>
              <a:cs typeface="Roboto"/>
              <a:sym typeface="Roboto"/>
            </a:endParaRPr>
          </a:p>
        </p:txBody>
      </p:sp>
      <p:sp>
        <p:nvSpPr>
          <p:cNvPr id="134" name="Google Shape;134;p18"/>
          <p:cNvSpPr txBox="1"/>
          <p:nvPr/>
        </p:nvSpPr>
        <p:spPr>
          <a:xfrm>
            <a:off x="3397038" y="2585550"/>
            <a:ext cx="165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Roboto"/>
                <a:ea typeface="Roboto"/>
                <a:cs typeface="Roboto"/>
                <a:sym typeface="Roboto"/>
              </a:rPr>
              <a:t>Edoardo Fazzari</a:t>
            </a:r>
            <a:endParaRPr b="1">
              <a:latin typeface="Roboto"/>
              <a:ea typeface="Roboto"/>
              <a:cs typeface="Roboto"/>
              <a:sym typeface="Roboto"/>
            </a:endParaRPr>
          </a:p>
        </p:txBody>
      </p:sp>
      <p:sp>
        <p:nvSpPr>
          <p:cNvPr id="135" name="Google Shape;135;p18"/>
          <p:cNvSpPr txBox="1"/>
          <p:nvPr/>
        </p:nvSpPr>
        <p:spPr>
          <a:xfrm>
            <a:off x="6161025" y="2564750"/>
            <a:ext cx="165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Roboto"/>
                <a:ea typeface="Roboto"/>
                <a:cs typeface="Roboto"/>
                <a:sym typeface="Roboto"/>
              </a:rPr>
              <a:t>Marco Schott</a:t>
            </a:r>
            <a:endParaRPr b="1">
              <a:latin typeface="Roboto"/>
              <a:ea typeface="Roboto"/>
              <a:cs typeface="Roboto"/>
              <a:sym typeface="Roboto"/>
            </a:endParaRPr>
          </a:p>
        </p:txBody>
      </p:sp>
      <p:sp>
        <p:nvSpPr>
          <p:cNvPr id="136" name="Google Shape;136;p18"/>
          <p:cNvSpPr txBox="1"/>
          <p:nvPr/>
        </p:nvSpPr>
        <p:spPr>
          <a:xfrm>
            <a:off x="4791463" y="4388325"/>
            <a:ext cx="165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Roboto"/>
                <a:ea typeface="Roboto"/>
                <a:cs typeface="Roboto"/>
                <a:sym typeface="Roboto"/>
              </a:rPr>
              <a:t>Lukas Schölch</a:t>
            </a:r>
            <a:endParaRPr b="1">
              <a:latin typeface="Roboto"/>
              <a:ea typeface="Roboto"/>
              <a:cs typeface="Roboto"/>
              <a:sym typeface="Roboto"/>
            </a:endParaRPr>
          </a:p>
        </p:txBody>
      </p:sp>
      <p:sp>
        <p:nvSpPr>
          <p:cNvPr id="137" name="Google Shape;137;p18"/>
          <p:cNvSpPr txBox="1"/>
          <p:nvPr/>
        </p:nvSpPr>
        <p:spPr>
          <a:xfrm>
            <a:off x="2007175" y="4388325"/>
            <a:ext cx="1659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ru">
                <a:latin typeface="Roboto"/>
                <a:ea typeface="Roboto"/>
                <a:cs typeface="Roboto"/>
                <a:sym typeface="Roboto"/>
              </a:rPr>
              <a:t>Philipp Licht</a:t>
            </a:r>
            <a:endParaRPr b="1">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41" name="Shape 141"/>
        <p:cNvGrpSpPr/>
        <p:nvPr/>
      </p:nvGrpSpPr>
      <p:grpSpPr>
        <a:xfrm>
          <a:off x="0" y="0"/>
          <a:ext cx="0" cy="0"/>
          <a:chOff x="0" y="0"/>
          <a:chExt cx="0" cy="0"/>
        </a:xfrm>
      </p:grpSpPr>
      <p:sp>
        <p:nvSpPr>
          <p:cNvPr id="142" name="Google Shape;142;p19"/>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ru"/>
              <a:t>Windows of opportunity??</a:t>
            </a:r>
            <a:endParaRPr/>
          </a:p>
        </p:txBody>
      </p:sp>
      <p:sp>
        <p:nvSpPr>
          <p:cNvPr id="143" name="Google Shape;143;p19"/>
          <p:cNvSpPr txBox="1"/>
          <p:nvPr>
            <p:ph idx="1" type="body"/>
          </p:nvPr>
        </p:nvSpPr>
        <p:spPr>
          <a:xfrm>
            <a:off x="311700" y="1229875"/>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